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7775575" cy="10907713"/>
  <p:notesSz cx="6805613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6BB"/>
    <a:srgbClr val="C9CACA"/>
    <a:srgbClr val="231815"/>
    <a:srgbClr val="604C3F"/>
    <a:srgbClr val="595757"/>
    <a:srgbClr val="A48B78"/>
    <a:srgbClr val="7A6A56"/>
    <a:srgbClr val="C61A22"/>
    <a:srgbClr val="000000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>
        <p:scale>
          <a:sx n="50" d="100"/>
          <a:sy n="50" d="100"/>
        </p:scale>
        <p:origin x="-2196" y="-12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91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548" y="0"/>
            <a:ext cx="2949591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1089"/>
            <a:ext cx="2949591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548" y="9441089"/>
            <a:ext cx="2949591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098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3" y="0"/>
            <a:ext cx="2949098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891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80" rIns="91559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559" tIns="45780" rIns="91559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0"/>
            <a:ext cx="2949098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3" y="9440650"/>
            <a:ext cx="2949098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86800" cy="901340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26" y="2343150"/>
            <a:ext cx="7786800" cy="862458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38" y="6266434"/>
            <a:ext cx="823860" cy="818017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87" y="7264296"/>
            <a:ext cx="756913" cy="751545"/>
          </a:xfrm>
          <a:prstGeom prst="rect">
            <a:avLst/>
          </a:prstGeom>
        </p:spPr>
      </p:pic>
      <p:sp>
        <p:nvSpPr>
          <p:cNvPr id="44" name="object 2"/>
          <p:cNvSpPr txBox="1"/>
          <p:nvPr/>
        </p:nvSpPr>
        <p:spPr>
          <a:xfrm>
            <a:off x="-5868316" y="4506701"/>
            <a:ext cx="5495084" cy="18729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z="6000" spc="0" dirty="0" smtClean="0">
              <a:solidFill>
                <a:srgbClr val="825358"/>
              </a:solidFill>
              <a:latin typeface="HGP創英角ｺﾞｼｯｸUB"/>
              <a:cs typeface="HGP創英角ｺﾞｼｯｸUB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6000" b="1" dirty="0" smtClean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　　　</a:t>
            </a:r>
            <a:endParaRPr lang="en-US" altLang="ja-JP" sz="4000" b="1" dirty="0" smtClean="0">
              <a:solidFill>
                <a:srgbClr val="825358"/>
              </a:solidFill>
              <a:latin typeface="HGP創英角ｺﾞｼｯｸUB"/>
              <a:cs typeface="HGP創英角ｺﾞｼｯｸUB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1690257" y="6170078"/>
            <a:ext cx="5793313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3200" b="1" spc="100" dirty="0" smtClean="0">
                <a:solidFill>
                  <a:srgbClr val="825358"/>
                </a:solidFill>
                <a:latin typeface="+mn-ea"/>
                <a:cs typeface="HGP創英角ｺﾞｼｯｸUB"/>
              </a:rPr>
              <a:t>毎週土曜日</a:t>
            </a:r>
            <a:r>
              <a:rPr lang="ja-JP" altLang="en-US" sz="3200" spc="100" dirty="0" smtClean="0">
                <a:solidFill>
                  <a:srgbClr val="825358"/>
                </a:solidFill>
                <a:latin typeface="+mn-ea"/>
                <a:cs typeface="HGP創英角ｺﾞｼｯｸUB"/>
              </a:rPr>
              <a:t>　</a:t>
            </a:r>
            <a:r>
              <a:rPr lang="ja-JP" altLang="en-US" sz="3200" b="1" spc="100" dirty="0" smtClean="0">
                <a:solidFill>
                  <a:srgbClr val="825358"/>
                </a:solidFill>
                <a:latin typeface="+mn-ea"/>
                <a:cs typeface="HGP創英角ｺﾞｼｯｸUB"/>
              </a:rPr>
              <a:t>９：００～１２：００</a:t>
            </a:r>
            <a:endParaRPr lang="en-US" altLang="ja-JP" sz="3200" b="1" spc="100" dirty="0" smtClean="0">
              <a:solidFill>
                <a:srgbClr val="825358"/>
              </a:solidFill>
              <a:latin typeface="+mn-ea"/>
              <a:cs typeface="HGP創英角ｺﾞｼｯｸUB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3200" b="1" spc="100" dirty="0">
                <a:solidFill>
                  <a:srgbClr val="825358"/>
                </a:solidFill>
                <a:latin typeface="+mn-ea"/>
                <a:cs typeface="HGP創英角ｺﾞｼｯｸUB"/>
              </a:rPr>
              <a:t>　</a:t>
            </a:r>
            <a:r>
              <a:rPr lang="ja-JP" altLang="en-US" sz="3200" b="1" spc="100" dirty="0" smtClean="0">
                <a:solidFill>
                  <a:srgbClr val="825358"/>
                </a:solidFill>
                <a:latin typeface="+mn-ea"/>
                <a:cs typeface="HGP創英角ｺﾞｼｯｸUB"/>
              </a:rPr>
              <a:t>　</a:t>
            </a:r>
            <a:r>
              <a:rPr lang="ja-JP" altLang="en-US" sz="3200" b="1" spc="100" dirty="0">
                <a:solidFill>
                  <a:srgbClr val="825358"/>
                </a:solidFill>
                <a:latin typeface="+mn-ea"/>
                <a:cs typeface="HGP創英角ｺﾞｼｯｸUB"/>
              </a:rPr>
              <a:t>自主練</a:t>
            </a:r>
            <a:r>
              <a:rPr lang="ja-JP" altLang="en-US" sz="3200" b="1" spc="100" dirty="0" smtClean="0">
                <a:solidFill>
                  <a:srgbClr val="825358"/>
                </a:solidFill>
                <a:latin typeface="+mn-ea"/>
                <a:cs typeface="HGP創英角ｺﾞｼｯｸUB"/>
              </a:rPr>
              <a:t>　１３：００～１７：００</a:t>
            </a:r>
            <a:endParaRPr sz="3200" b="1" dirty="0">
              <a:latin typeface="+mn-ea"/>
              <a:cs typeface="HGP創英角ｺﾞｼｯｸUB"/>
            </a:endParaRPr>
          </a:p>
        </p:txBody>
      </p:sp>
      <p:sp>
        <p:nvSpPr>
          <p:cNvPr id="46" name="object 4"/>
          <p:cNvSpPr txBox="1"/>
          <p:nvPr/>
        </p:nvSpPr>
        <p:spPr>
          <a:xfrm>
            <a:off x="458997" y="10089231"/>
            <a:ext cx="6037053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700" spc="-2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亀山</a:t>
            </a:r>
            <a:r>
              <a:rPr lang="ja-JP" altLang="en-US" sz="1700" spc="-20" dirty="0" smtClean="0">
                <a:solidFill>
                  <a:srgbClr val="825358"/>
                </a:solidFill>
                <a:latin typeface="ＭＳ Ｐゴシック"/>
                <a:cs typeface="ＭＳ Ｐゴシック"/>
              </a:rPr>
              <a:t>ジュニアソフトテニススクール　　　　担当</a:t>
            </a:r>
            <a:r>
              <a:rPr lang="ja-JP" altLang="en-US" sz="1700" spc="10" dirty="0" smtClean="0">
                <a:solidFill>
                  <a:srgbClr val="825358"/>
                </a:solidFill>
                <a:latin typeface="ＭＳ Ｐゴシック"/>
                <a:cs typeface="ＭＳ Ｐゴシック"/>
              </a:rPr>
              <a:t>　　　</a:t>
            </a:r>
            <a:r>
              <a:rPr lang="ja-JP" altLang="en-US" sz="1700" spc="1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木崎</a:t>
            </a:r>
            <a:endParaRPr sz="1700" dirty="0">
              <a:latin typeface="ＭＳ Ｐゴシック"/>
              <a:cs typeface="ＭＳ Ｐゴシック"/>
            </a:endParaRPr>
          </a:p>
        </p:txBody>
      </p:sp>
      <p:sp>
        <p:nvSpPr>
          <p:cNvPr id="47" name="object 5"/>
          <p:cNvSpPr txBox="1"/>
          <p:nvPr/>
        </p:nvSpPr>
        <p:spPr>
          <a:xfrm>
            <a:off x="3123661" y="10375658"/>
            <a:ext cx="4359910" cy="25263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661285" algn="l"/>
              </a:tabLst>
            </a:pPr>
            <a:r>
              <a:rPr sz="1550" spc="75" dirty="0" err="1">
                <a:solidFill>
                  <a:srgbClr val="825358"/>
                </a:solidFill>
                <a:latin typeface="ＭＳ Ｐゴシック"/>
                <a:cs typeface="ＭＳ Ｐゴシック"/>
              </a:rPr>
              <a:t>連絡</a:t>
            </a:r>
            <a:r>
              <a:rPr sz="1550" spc="55" dirty="0" err="1">
                <a:solidFill>
                  <a:srgbClr val="825358"/>
                </a:solidFill>
                <a:latin typeface="ＭＳ Ｐゴシック"/>
                <a:cs typeface="ＭＳ Ｐゴシック"/>
              </a:rPr>
              <a:t>先</a:t>
            </a:r>
            <a:r>
              <a:rPr sz="1550" spc="60" dirty="0" err="1">
                <a:solidFill>
                  <a:srgbClr val="825358"/>
                </a:solidFill>
                <a:latin typeface="ＭＳ Ｐゴシック"/>
                <a:cs typeface="ＭＳ Ｐゴシック"/>
              </a:rPr>
              <a:t>／TEL</a:t>
            </a:r>
            <a:r>
              <a:rPr sz="1550" spc="18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 </a:t>
            </a:r>
            <a:r>
              <a:rPr lang="ja-JP" altLang="en-US" sz="1550" spc="2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０９０－５６０２－７８２８</a:t>
            </a:r>
            <a:endParaRPr sz="1550" dirty="0">
              <a:latin typeface="ＭＳ Ｐゴシック"/>
              <a:cs typeface="ＭＳ Ｐゴシック"/>
            </a:endParaRPr>
          </a:p>
        </p:txBody>
      </p:sp>
      <p:sp>
        <p:nvSpPr>
          <p:cNvPr id="48" name="object 8"/>
          <p:cNvSpPr txBox="1"/>
          <p:nvPr/>
        </p:nvSpPr>
        <p:spPr>
          <a:xfrm>
            <a:off x="665187" y="6561949"/>
            <a:ext cx="703494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1400" b="1" spc="-10" dirty="0" smtClean="0">
                <a:solidFill>
                  <a:srgbClr val="FFFFFF"/>
                </a:solidFill>
                <a:latin typeface="HG丸ｺﾞｼｯｸM-PRO"/>
                <a:cs typeface="HG丸ｺﾞｼｯｸM-PRO"/>
              </a:rPr>
              <a:t>活動</a:t>
            </a:r>
            <a:r>
              <a:rPr lang="ja-JP" altLang="en-US" sz="1400" b="1" spc="-1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日</a:t>
            </a:r>
            <a:endParaRPr sz="1150" dirty="0">
              <a:latin typeface="HG丸ｺﾞｼｯｸM-PRO"/>
              <a:cs typeface="HG丸ｺﾞｼｯｸM-PRO"/>
            </a:endParaRPr>
          </a:p>
        </p:txBody>
      </p:sp>
      <p:sp>
        <p:nvSpPr>
          <p:cNvPr id="49" name="object 9"/>
          <p:cNvSpPr txBox="1"/>
          <p:nvPr/>
        </p:nvSpPr>
        <p:spPr>
          <a:xfrm>
            <a:off x="791643" y="7510225"/>
            <a:ext cx="504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ja-JP" altLang="en-US" sz="2000" spc="37" baseline="2657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場所</a:t>
            </a:r>
            <a:endParaRPr sz="2000" dirty="0">
              <a:latin typeface="HG丸ｺﾞｼｯｸM-PRO"/>
              <a:cs typeface="HG丸ｺﾞｼｯｸM-PRO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38520" y="9061781"/>
            <a:ext cx="2822866" cy="986936"/>
            <a:chOff x="435555" y="9087419"/>
            <a:chExt cx="2822866" cy="986936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55" y="9087419"/>
              <a:ext cx="2822866" cy="986936"/>
            </a:xfrm>
            <a:prstGeom prst="rect">
              <a:avLst/>
            </a:prstGeom>
          </p:spPr>
        </p:pic>
        <p:sp>
          <p:nvSpPr>
            <p:cNvPr id="56" name="object 16"/>
            <p:cNvSpPr txBox="1"/>
            <p:nvPr/>
          </p:nvSpPr>
          <p:spPr>
            <a:xfrm>
              <a:off x="636551" y="9259325"/>
              <a:ext cx="2420874" cy="643124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r>
                <a:rPr lang="ja-JP" altLang="en-US" sz="2000" b="1" spc="40" dirty="0" smtClean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体験受付してます。</a:t>
              </a:r>
              <a:endParaRPr lang="en-US" altLang="ja-JP" sz="2000" b="1" spc="40" dirty="0" smtClean="0">
                <a:solidFill>
                  <a:srgbClr val="FFFFFF"/>
                </a:solidFill>
                <a:latin typeface="HGP創英角ｺﾞｼｯｸUB"/>
                <a:cs typeface="HGP創英角ｺﾞｼｯｸUB"/>
              </a:endParaRPr>
            </a:p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r>
                <a:rPr lang="ja-JP" altLang="en-US" sz="2000" b="1" spc="40" dirty="0" smtClean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ラケット無料貸し出し</a:t>
              </a:r>
              <a:endParaRPr lang="en-US" altLang="ja-JP" sz="2000" b="1" spc="40" dirty="0" smtClean="0">
                <a:solidFill>
                  <a:srgbClr val="FFFFFF"/>
                </a:solidFill>
                <a:latin typeface="HGP創英角ｺﾞｼｯｸUB"/>
                <a:cs typeface="HGP創英角ｺﾞｼｯｸUB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335357" y="8869096"/>
            <a:ext cx="3117589" cy="1372306"/>
            <a:chOff x="4365982" y="8802822"/>
            <a:chExt cx="2598099" cy="1486741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5982" y="8802822"/>
              <a:ext cx="2598099" cy="1331016"/>
            </a:xfrm>
            <a:prstGeom prst="rect">
              <a:avLst/>
            </a:prstGeom>
          </p:spPr>
        </p:pic>
        <p:sp>
          <p:nvSpPr>
            <p:cNvPr id="58" name="object 18"/>
            <p:cNvSpPr txBox="1"/>
            <p:nvPr/>
          </p:nvSpPr>
          <p:spPr>
            <a:xfrm>
              <a:off x="4700951" y="8898140"/>
              <a:ext cx="1928158" cy="1391423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年会費</a:t>
              </a:r>
              <a:r>
                <a:rPr lang="en-US" altLang="ja-JP" sz="2000" b="1" dirty="0" smtClean="0">
                  <a:latin typeface="HGP創英角ｺﾞｼｯｸUB"/>
                  <a:cs typeface="HGP創英角ｺﾞｼｯｸUB"/>
                </a:rPr>
                <a:t>:3000</a:t>
              </a: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円</a:t>
              </a:r>
              <a:endParaRPr lang="en-US" altLang="ja-JP" sz="2000" b="1" dirty="0" smtClean="0">
                <a:latin typeface="HGP創英角ｺﾞｼｯｸUB"/>
                <a:cs typeface="HGP創英角ｺﾞｼｯｸUB"/>
              </a:endParaRPr>
            </a:p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保険代</a:t>
              </a:r>
              <a:r>
                <a:rPr lang="en-US" altLang="ja-JP" sz="2000" b="1" dirty="0" smtClean="0">
                  <a:latin typeface="HGP創英角ｺﾞｼｯｸUB"/>
                  <a:cs typeface="HGP創英角ｺﾞｼｯｸUB"/>
                </a:rPr>
                <a:t>:800</a:t>
              </a: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円</a:t>
              </a:r>
              <a:endParaRPr lang="en-US" altLang="ja-JP" sz="2000" b="1" dirty="0" smtClean="0">
                <a:latin typeface="HGP創英角ｺﾞｼｯｸUB"/>
                <a:cs typeface="HGP創英角ｺﾞｼｯｸUB"/>
              </a:endParaRPr>
            </a:p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登録料：</a:t>
              </a:r>
              <a:r>
                <a:rPr lang="en-US" altLang="ja-JP" sz="2000" b="1" dirty="0" smtClean="0">
                  <a:latin typeface="HGP創英角ｺﾞｼｯｸUB"/>
                  <a:cs typeface="HGP創英角ｺﾞｼｯｸUB"/>
                </a:rPr>
                <a:t>1000</a:t>
              </a:r>
              <a:r>
                <a:rPr lang="ja-JP" altLang="en-US" sz="2000" b="1" dirty="0" smtClean="0">
                  <a:latin typeface="HGP創英角ｺﾞｼｯｸUB"/>
                  <a:cs typeface="HGP創英角ｺﾞｼｯｸUB"/>
                </a:rPr>
                <a:t>円</a:t>
              </a:r>
              <a:endParaRPr lang="en-US" altLang="ja-JP" sz="2000" b="1" dirty="0" smtClean="0">
                <a:latin typeface="HGP創英角ｺﾞｼｯｸUB"/>
                <a:cs typeface="HGP創英角ｺﾞｼｯｸUB"/>
              </a:endParaRPr>
            </a:p>
            <a:p>
              <a:pPr marL="12700" algn="ctr">
                <a:lnSpc>
                  <a:spcPct val="100000"/>
                </a:lnSpc>
                <a:spcBef>
                  <a:spcPts val="114"/>
                </a:spcBef>
              </a:pPr>
              <a:endParaRPr sz="2000" b="1" dirty="0">
                <a:latin typeface="HGP創英角ｺﾞｼｯｸUB"/>
                <a:cs typeface="HGP創英角ｺﾞｼｯｸUB"/>
              </a:endParaRPr>
            </a:p>
          </p:txBody>
        </p:sp>
      </p:grpSp>
      <p:sp>
        <p:nvSpPr>
          <p:cNvPr id="63" name="object 9"/>
          <p:cNvSpPr txBox="1"/>
          <p:nvPr/>
        </p:nvSpPr>
        <p:spPr>
          <a:xfrm>
            <a:off x="1782810" y="7196559"/>
            <a:ext cx="5220877" cy="8880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3600" b="1" spc="-235" dirty="0">
                <a:solidFill>
                  <a:srgbClr val="825358"/>
                </a:solidFill>
                <a:latin typeface="HG丸ｺﾞｼｯｸM-PRO"/>
                <a:cs typeface="HG丸ｺﾞｼｯｸM-PRO"/>
              </a:rPr>
              <a:t>亀山</a:t>
            </a:r>
            <a:r>
              <a:rPr lang="ja-JP" altLang="en-US" sz="3600" b="1" spc="-235" dirty="0" smtClean="0">
                <a:solidFill>
                  <a:srgbClr val="825358"/>
                </a:solidFill>
                <a:latin typeface="HG丸ｺﾞｼｯｸM-PRO"/>
                <a:cs typeface="HG丸ｺﾞｼｯｸM-PRO"/>
              </a:rPr>
              <a:t>市内テニスコート</a:t>
            </a:r>
            <a:endParaRPr lang="en-US" altLang="ja-JP" sz="3600" b="1" spc="-235" dirty="0" smtClean="0">
              <a:solidFill>
                <a:srgbClr val="825358"/>
              </a:solidFill>
              <a:latin typeface="HG丸ｺﾞｼｯｸM-PRO"/>
              <a:cs typeface="HG丸ｺﾞｼｯｸM-PRO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altLang="ja-JP" sz="2000" b="1" spc="-235" dirty="0" smtClean="0">
                <a:solidFill>
                  <a:srgbClr val="825358"/>
                </a:solidFill>
                <a:latin typeface="HG丸ｺﾞｼｯｸM-PRO"/>
                <a:cs typeface="HG丸ｺﾞｼｯｸM-PRO"/>
              </a:rPr>
              <a:t>※</a:t>
            </a:r>
            <a:r>
              <a:rPr lang="ja-JP" altLang="en-US" sz="2000" b="1" spc="-235" dirty="0" smtClean="0">
                <a:solidFill>
                  <a:srgbClr val="825358"/>
                </a:solidFill>
                <a:latin typeface="HG丸ｺﾞｼｯｸM-PRO"/>
                <a:cs typeface="HG丸ｺﾞｼｯｸM-PRO"/>
              </a:rPr>
              <a:t>場所は</a:t>
            </a:r>
            <a:r>
              <a:rPr lang="en-US" altLang="ja-JP" sz="2000" b="1" spc="-235" dirty="0" smtClean="0">
                <a:solidFill>
                  <a:srgbClr val="825358"/>
                </a:solidFill>
                <a:latin typeface="HG丸ｺﾞｼｯｸM-PRO"/>
                <a:cs typeface="HG丸ｺﾞｼｯｸM-PRO"/>
              </a:rPr>
              <a:t>2</a:t>
            </a:r>
            <a:r>
              <a:rPr lang="ja-JP" altLang="en-US" sz="2000" b="1" spc="-235" dirty="0" smtClean="0">
                <a:solidFill>
                  <a:srgbClr val="825358"/>
                </a:solidFill>
                <a:latin typeface="HG丸ｺﾞｼｯｸM-PRO"/>
                <a:cs typeface="HG丸ｺﾞｼｯｸM-PRO"/>
              </a:rPr>
              <a:t>週間前に確定します</a:t>
            </a:r>
            <a:endParaRPr sz="2000" b="1" dirty="0">
              <a:latin typeface="HG丸ｺﾞｼｯｸM-PRO"/>
              <a:cs typeface="HG丸ｺﾞｼｯｸM-PRO"/>
            </a:endParaRPr>
          </a:p>
        </p:txBody>
      </p:sp>
      <p:sp>
        <p:nvSpPr>
          <p:cNvPr id="59" name="正方形/長方形 58"/>
          <p:cNvSpPr>
            <a:spLocks noChangeAspect="1"/>
          </p:cNvSpPr>
          <p:nvPr/>
        </p:nvSpPr>
        <p:spPr>
          <a:xfrm>
            <a:off x="9106636" y="3027067"/>
            <a:ext cx="3446201" cy="1659154"/>
          </a:xfrm>
          <a:prstGeom prst="rect">
            <a:avLst/>
          </a:prstGeom>
          <a:solidFill>
            <a:srgbClr val="C9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16983" y="8179283"/>
            <a:ext cx="6606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latin typeface="HGP創英角ｺﾞｼｯｸUB"/>
                <a:cs typeface="HGP創英角ｺﾞｼｯｸUB"/>
              </a:rPr>
              <a:t>※</a:t>
            </a:r>
            <a:r>
              <a:rPr lang="ja-JP" altLang="en-US" sz="2400" b="1" dirty="0">
                <a:latin typeface="HGP創英角ｺﾞｼｯｸUB"/>
                <a:cs typeface="HGP創英角ｺﾞｼｯｸUB"/>
              </a:rPr>
              <a:t>亀山市内</a:t>
            </a:r>
            <a:r>
              <a:rPr lang="ja-JP" altLang="en-US" sz="2400" b="1" dirty="0" smtClean="0">
                <a:latin typeface="HGP創英角ｺﾞｼｯｸUB"/>
                <a:cs typeface="HGP創英角ｺﾞｼｯｸUB"/>
              </a:rPr>
              <a:t>の小学生の集まりです。</a:t>
            </a:r>
            <a:endParaRPr lang="en-US" altLang="ja-JP" sz="2400" b="1" dirty="0" smtClean="0">
              <a:latin typeface="HGP創英角ｺﾞｼｯｸUB"/>
              <a:cs typeface="HGP創英角ｺﾞｼｯｸUB"/>
            </a:endParaRPr>
          </a:p>
          <a:p>
            <a:r>
              <a:rPr lang="ja-JP" altLang="en-US" sz="2400" b="1" dirty="0" smtClean="0">
                <a:latin typeface="HGP創英角ｺﾞｼｯｸUB"/>
                <a:cs typeface="HGP創英角ｺﾞｼｯｸUB"/>
              </a:rPr>
              <a:t>お気軽に参加ください</a:t>
            </a:r>
            <a:endParaRPr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5575" y="465138"/>
            <a:ext cx="76199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chemeClr val="bg1"/>
                </a:solidFill>
              </a:rPr>
              <a:t>亀山ジュニアソフトテニスクラブ</a:t>
            </a:r>
            <a:endParaRPr kumimoji="1" lang="en-US" altLang="ja-JP" sz="4400" b="1" dirty="0" smtClean="0">
              <a:solidFill>
                <a:schemeClr val="bg1"/>
              </a:solidFill>
            </a:endParaRPr>
          </a:p>
          <a:p>
            <a:r>
              <a:rPr kumimoji="1" lang="ja-JP" altLang="en-US" sz="4400" b="1" dirty="0" smtClean="0">
                <a:solidFill>
                  <a:schemeClr val="bg1"/>
                </a:solidFill>
              </a:rPr>
              <a:t>　　　　</a:t>
            </a:r>
            <a:r>
              <a:rPr kumimoji="1" lang="ja-JP" altLang="en-US" sz="5400" b="1" dirty="0" smtClean="0">
                <a:solidFill>
                  <a:schemeClr val="bg1"/>
                </a:solidFill>
              </a:rPr>
              <a:t>新入団員募集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7" name="AutoShape 2" descr="テニス／女の子のイラスト"/>
          <p:cNvSpPr>
            <a:spLocks noChangeAspect="1" noChangeArrowheads="1"/>
          </p:cNvSpPr>
          <p:nvPr/>
        </p:nvSpPr>
        <p:spPr bwMode="auto">
          <a:xfrm>
            <a:off x="471538" y="22542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AutoShape 4" descr="テニス／女の子のイラス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6" descr="テニスラケットのイラスト02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16" y="7156530"/>
            <a:ext cx="1700071" cy="165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9" descr="テニス／女の子のイラスト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11" descr="交差したテニスラケットのイラスト。スポーツクラブまたはチームロゴのロゴタイプ。ハンドルが交差した線形イラスト。機器を示すトーナメント アイコン。塗り絵やページを描く線画。 - テニスラケットのロイヤリティフリーベクトルアー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AutoShape 15" descr="男女でテニスをしているシーンのイラスト | イラスト無料・かわいいテンプレート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43" name="Picture 19" descr="https://pics.prcm.jp/softtennis531/68427859/jpeg/68427859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472" y="4094017"/>
            <a:ext cx="4357493" cy="158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5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bazaar_01</Template>
  <TotalTime>85</TotalTime>
  <Words>56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INSIGHT</cp:lastModifiedBy>
  <cp:revision>19</cp:revision>
  <cp:lastPrinted>2019-08-29T04:20:29Z</cp:lastPrinted>
  <dcterms:created xsi:type="dcterms:W3CDTF">2018-04-23T04:31:48Z</dcterms:created>
  <dcterms:modified xsi:type="dcterms:W3CDTF">2023-03-10T01:01:28Z</dcterms:modified>
</cp:coreProperties>
</file>